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59" r:id="rId5"/>
    <p:sldId id="260" r:id="rId6"/>
    <p:sldId id="261" r:id="rId7"/>
    <p:sldId id="264" r:id="rId8"/>
    <p:sldId id="278" r:id="rId9"/>
    <p:sldId id="279" r:id="rId10"/>
    <p:sldId id="262" r:id="rId11"/>
    <p:sldId id="265" r:id="rId12"/>
    <p:sldId id="266" r:id="rId13"/>
    <p:sldId id="280" r:id="rId14"/>
    <p:sldId id="267" r:id="rId15"/>
    <p:sldId id="263" r:id="rId16"/>
    <p:sldId id="268" r:id="rId17"/>
    <p:sldId id="269" r:id="rId18"/>
    <p:sldId id="270" r:id="rId19"/>
    <p:sldId id="271" r:id="rId20"/>
    <p:sldId id="272" r:id="rId21"/>
    <p:sldId id="273" r:id="rId22"/>
    <p:sldId id="282" r:id="rId23"/>
    <p:sldId id="283" r:id="rId24"/>
    <p:sldId id="287" r:id="rId25"/>
    <p:sldId id="275" r:id="rId26"/>
    <p:sldId id="286"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2954"/>
  </p:normalViewPr>
  <p:slideViewPr>
    <p:cSldViewPr>
      <p:cViewPr varScale="1">
        <p:scale>
          <a:sx n="119" d="100"/>
          <a:sy n="119" d="100"/>
        </p:scale>
        <p:origin x="184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0C304741-FEE1-4718-9DAD-24C6A1450A9C}" type="datetimeFigureOut">
              <a:rPr lang="pl-PL" smtClean="0"/>
              <a:t>08.06.2020</a:t>
            </a:fld>
            <a:endParaRPr lang="pl-PL"/>
          </a:p>
        </p:txBody>
      </p:sp>
      <p:sp>
        <p:nvSpPr>
          <p:cNvPr id="8" name="Slide Number Placeholder 7"/>
          <p:cNvSpPr>
            <a:spLocks noGrp="1"/>
          </p:cNvSpPr>
          <p:nvPr>
            <p:ph type="sldNum" sz="quarter" idx="11"/>
          </p:nvPr>
        </p:nvSpPr>
        <p:spPr/>
        <p:txBody>
          <a:bodyPr/>
          <a:lstStyle/>
          <a:p>
            <a:fld id="{77A50E65-82E1-458E-8EB0-5CF293DC2EC5}" type="slidenum">
              <a:rPr lang="pl-PL" smtClean="0"/>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0C304741-FEE1-4718-9DAD-24C6A1450A9C}" type="datetimeFigureOut">
              <a:rPr lang="pl-PL" smtClean="0"/>
              <a:t>08.06.2020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A50E65-82E1-458E-8EB0-5CF293DC2EC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0C304741-FEE1-4718-9DAD-24C6A1450A9C}" type="datetimeFigureOut">
              <a:rPr lang="pl-PL" smtClean="0"/>
              <a:t>08.06.2020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A50E65-82E1-458E-8EB0-5CF293DC2EC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C304741-FEE1-4718-9DAD-24C6A1450A9C}" type="datetimeFigureOut">
              <a:rPr lang="pl-PL" smtClean="0"/>
              <a:t>08.06.2020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A50E65-82E1-458E-8EB0-5CF293DC2EC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0C304741-FEE1-4718-9DAD-24C6A1450A9C}" type="datetimeFigureOut">
              <a:rPr lang="pl-PL" smtClean="0"/>
              <a:t>08.06.2020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A50E65-82E1-458E-8EB0-5CF293DC2EC5}" type="slidenum">
              <a:rPr lang="pl-PL" smtClean="0"/>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C304741-FEE1-4718-9DAD-24C6A1450A9C}" type="datetimeFigureOut">
              <a:rPr lang="pl-PL" smtClean="0"/>
              <a:t>08.06.2020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7A50E65-82E1-458E-8EB0-5CF293DC2EC5}" type="slidenum">
              <a:rPr lang="pl-PL" smtClean="0"/>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0C304741-FEE1-4718-9DAD-24C6A1450A9C}" type="datetimeFigureOut">
              <a:rPr lang="pl-PL" smtClean="0"/>
              <a:t>08.06.2020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7A50E65-82E1-458E-8EB0-5CF293DC2EC5}" type="slidenum">
              <a:rPr lang="pl-PL" smtClean="0"/>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C304741-FEE1-4718-9DAD-24C6A1450A9C}" type="datetimeFigureOut">
              <a:rPr lang="pl-PL" smtClean="0"/>
              <a:t>08.06.2020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7A50E65-82E1-458E-8EB0-5CF293DC2EC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04741-FEE1-4718-9DAD-24C6A1450A9C}" type="datetimeFigureOut">
              <a:rPr lang="pl-PL" smtClean="0"/>
              <a:t>08.06.2020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7A50E65-82E1-458E-8EB0-5CF293DC2EC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0C304741-FEE1-4718-9DAD-24C6A1450A9C}" type="datetimeFigureOut">
              <a:rPr lang="pl-PL" smtClean="0"/>
              <a:t>08.06.2020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7A50E65-82E1-458E-8EB0-5CF293DC2EC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0C304741-FEE1-4718-9DAD-24C6A1450A9C}" type="datetimeFigureOut">
              <a:rPr lang="pl-PL" smtClean="0"/>
              <a:t>08.06.2020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7A50E65-82E1-458E-8EB0-5CF293DC2EC5}"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C304741-FEE1-4718-9DAD-24C6A1450A9C}" type="datetimeFigureOut">
              <a:rPr lang="pl-PL" smtClean="0"/>
              <a:t>08.06.2020</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7A50E65-82E1-458E-8EB0-5CF293DC2EC5}" type="slidenum">
              <a:rPr lang="pl-PL" smtClean="0"/>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Droga do świętości</a:t>
            </a:r>
            <a:br>
              <a:rPr lang="pl-PL" dirty="0"/>
            </a:br>
            <a:r>
              <a:rPr lang="pl-PL" dirty="0"/>
              <a:t>Sługa Boży ks. Jan Macha</a:t>
            </a:r>
          </a:p>
        </p:txBody>
      </p:sp>
      <p:sp>
        <p:nvSpPr>
          <p:cNvPr id="3" name="Podtytuł 2"/>
          <p:cNvSpPr>
            <a:spLocks noGrp="1"/>
          </p:cNvSpPr>
          <p:nvPr>
            <p:ph type="subTitle" idx="1"/>
          </p:nvPr>
        </p:nvSpPr>
        <p:spPr/>
        <p:txBody>
          <a:bodyPr/>
          <a:lstStyle/>
          <a:p>
            <a:r>
              <a:rPr lang="pl-PL" dirty="0"/>
              <a:t>Opracowanie  Anna Marczuk</a:t>
            </a:r>
          </a:p>
        </p:txBody>
      </p:sp>
    </p:spTree>
    <p:extLst>
      <p:ext uri="{BB962C8B-B14F-4D97-AF65-F5344CB8AC3E}">
        <p14:creationId xmlns:p14="http://schemas.microsoft.com/office/powerpoint/2010/main" val="1409008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1052736"/>
            <a:ext cx="7776864" cy="4524315"/>
          </a:xfrm>
          <a:prstGeom prst="rect">
            <a:avLst/>
          </a:prstGeom>
        </p:spPr>
        <p:txBody>
          <a:bodyPr wrap="square">
            <a:spAutoFit/>
          </a:bodyPr>
          <a:lstStyle/>
          <a:p>
            <a:r>
              <a:rPr lang="pl-PL" dirty="0"/>
              <a:t>Od pierwszych dni niemieckiej okupacji bardzo mocno przeżywał to wszystko, co było związane z niszczeniem kultury polskiej i prześladowaniem byłych powstańców śląskich i ich rodzin. Podczas pierwszej wojennej wizyty kolędowej zapoznał się z sytuacją rodzin polskich, których mężowie, ojcowie i synowie zostali aresztowani, rozstrzelani lub wywiezieni do obozów koncentracyjnych. Zrodziła się w nim wówczas myśl, by zorganizować pomoc materialną oraz duchową dla tych rodzin. Niezwłocznie zaczął realizować swe postanowienia: organizował środki materialne pozyskiwane od zamożniejszych Polaków i znajomych księży, udzielał ślubów w języku polskim, nauczał religii, pocieszał złamanych na duchu, niósł nadzieję, krzepił słowem Bożym. Zachowały się rękopisy jego kazań z tego okresu. Część z nich zapisał po polsku, a część po niemiecku, zwłaszcza te głoszone w okresie okupacji. Treść tych kazań ukazuje więź ks. Jana Machy z Bogiem oraz jego zaangażowanie w kształtowanie pobożności i postawy chrześcijańskiej wiernych. Ks. Jan Macha był człowiekiem wielkiej modlitwy.</a:t>
            </a:r>
          </a:p>
        </p:txBody>
      </p:sp>
    </p:spTree>
    <p:extLst>
      <p:ext uri="{BB962C8B-B14F-4D97-AF65-F5344CB8AC3E}">
        <p14:creationId xmlns:p14="http://schemas.microsoft.com/office/powerpoint/2010/main" val="399263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86000" y="58847"/>
            <a:ext cx="4572000" cy="6740307"/>
          </a:xfrm>
          <a:prstGeom prst="rect">
            <a:avLst/>
          </a:prstGeom>
        </p:spPr>
        <p:txBody>
          <a:bodyPr>
            <a:spAutoFit/>
          </a:bodyPr>
          <a:lstStyle/>
          <a:p>
            <a:r>
              <a:rPr lang="pl-PL" dirty="0"/>
              <a:t>Oprócz pracy stricte duszpasterskiej związanej z udzielaniem sakramentów włączył się w działalność patriotyczną oraz pomoc charytatywną na terenie Rudy Śląskiej. W mieście tym założona została tajna organizacja, będąca częścią Polskich Sił Zbrojnych. Działająca na terenie Rudy organizacja konspiracyjna podlegała ośrodkowi obejmującemu Katowice, Chorzów i okoliczne miejscowości. Ks. Jan Macha został komendantem grupy akademickiej scalonej z harcerzami, której nadano kryptonim „Konwalia”. Organizacja ta działała na kilku polach: wywiadowczym, propagandowym, sanitarnym i charytatywnym. Ks. Jan Macha jako sprawę priorytetową traktował prowadzenie tzw. Opieki Społecznej. O aktywności i zaangażowaniu organizacji kierowanej przez ks. Jana </a:t>
            </a:r>
            <a:r>
              <a:rPr lang="pl-PL" dirty="0" err="1"/>
              <a:t>Machę</a:t>
            </a:r>
            <a:r>
              <a:rPr lang="pl-PL" dirty="0"/>
              <a:t> w działalność konspiracyjną świadczy sam fakt, że należało do niej w samej Rudzie, jak zostało przez nich oszacowane, około 4000 mężczyzn.</a:t>
            </a:r>
          </a:p>
        </p:txBody>
      </p:sp>
    </p:spTree>
    <p:extLst>
      <p:ext uri="{BB962C8B-B14F-4D97-AF65-F5344CB8AC3E}">
        <p14:creationId xmlns:p14="http://schemas.microsoft.com/office/powerpoint/2010/main" val="1764485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86000" y="751344"/>
            <a:ext cx="4572000" cy="5355312"/>
          </a:xfrm>
          <a:prstGeom prst="rect">
            <a:avLst/>
          </a:prstGeom>
        </p:spPr>
        <p:txBody>
          <a:bodyPr>
            <a:spAutoFit/>
          </a:bodyPr>
          <a:lstStyle/>
          <a:p>
            <a:r>
              <a:rPr lang="pl-PL" dirty="0"/>
              <a:t> Organizacja wydawała gazetkę „Świt”. Zebrania członków konspiracyjnej grupy odbywały się w prywatnych mieszkaniach oraz na rudzkim probostwie. Do dekonspiracji organizacji najprawdopodobniej przyczyniło przeniknięcie do jej struktur ludzi będących na usługach Gestapo.</a:t>
            </a:r>
            <a:br>
              <a:rPr lang="pl-PL" dirty="0"/>
            </a:br>
            <a:r>
              <a:rPr lang="pl-PL" dirty="0"/>
              <a:t>W wyniku denuncjacji zdrajców od początku 1941 roku ks. Jana Macha był śledzony przez policję, dwa razy był wzywany przez Gestapo. Jedno z tych przesłuchań, odbywających się w Zabrzu, miało miejsce w Zielone Świątki 1941 roku. Nie był aresztowany z powodu braku wystarczających dowodów świadczących o jego podziemnej działalności. Niczym nie zrażony kontynuował swą pracę charytatywną.</a:t>
            </a:r>
          </a:p>
        </p:txBody>
      </p:sp>
    </p:spTree>
    <p:extLst>
      <p:ext uri="{BB962C8B-B14F-4D97-AF65-F5344CB8AC3E}">
        <p14:creationId xmlns:p14="http://schemas.microsoft.com/office/powerpoint/2010/main" val="389025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212976"/>
            <a:ext cx="8229600" cy="1600200"/>
          </a:xfrm>
        </p:spPr>
        <p:txBody>
          <a:bodyPr/>
          <a:lstStyle/>
          <a:p>
            <a:r>
              <a:rPr lang="pl-PL" dirty="0"/>
              <a:t>Napisz 5 określeń, które scharakteryzują duszpasterską działalność ks. Jana Machy. </a:t>
            </a:r>
          </a:p>
        </p:txBody>
      </p:sp>
    </p:spTree>
    <p:extLst>
      <p:ext uri="{BB962C8B-B14F-4D97-AF65-F5344CB8AC3E}">
        <p14:creationId xmlns:p14="http://schemas.microsoft.com/office/powerpoint/2010/main" val="7909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1124744"/>
            <a:ext cx="8280920" cy="4247317"/>
          </a:xfrm>
          <a:prstGeom prst="rect">
            <a:avLst/>
          </a:prstGeom>
        </p:spPr>
        <p:txBody>
          <a:bodyPr wrap="square">
            <a:spAutoFit/>
          </a:bodyPr>
          <a:lstStyle/>
          <a:p>
            <a:endParaRPr lang="pl-PL" dirty="0">
              <a:effectLst/>
            </a:endParaRPr>
          </a:p>
          <a:p>
            <a:r>
              <a:rPr lang="pl-PL" b="1" dirty="0">
                <a:effectLst/>
              </a:rPr>
              <a:t>	W piątkowe popołudnie, 5 września 1941 roku, po zajęciach szkolnych ks. Jan Macha w towarzystwie ówczesnych ministrantów Bernarda Łukaszczyka i Jana Hajdugi udał się pociągiem do Katowic w celu odebrania katechizmów zamówionych w Księgarni Katolickiej.</a:t>
            </a:r>
            <a:br>
              <a:rPr lang="pl-PL" dirty="0">
                <a:effectLst/>
              </a:rPr>
            </a:br>
            <a:br>
              <a:rPr lang="pl-PL" dirty="0">
                <a:effectLst/>
              </a:rPr>
            </a:br>
            <a:r>
              <a:rPr lang="pl-PL" dirty="0">
                <a:effectLst/>
              </a:rPr>
              <a:t>	Z paczkami książek wrócili na dworzec. Tam obaj chłopcy wsiedli do pociągu, a ks. Jan został na dworcu. Rozmawiali z nim przez okno i nagle podeszło do niego dwóch ubranych mężczyzn, którzy chwycili księdza pod ręce. Wspominający tamte wydarzenia Jan Hajduga twierdzi, że wszystko toczyło się bez słowa, a ksiądz Macha nie stawiał oporu.</a:t>
            </a:r>
            <a:br>
              <a:rPr lang="pl-PL" dirty="0">
                <a:effectLst/>
              </a:rPr>
            </a:br>
            <a:r>
              <a:rPr lang="pl-PL" dirty="0">
                <a:effectLst/>
              </a:rPr>
              <a:t>	Ks. Jan Macha został osadzony w Ersatz-</a:t>
            </a:r>
            <a:r>
              <a:rPr lang="pl-PL" dirty="0" err="1">
                <a:effectLst/>
              </a:rPr>
              <a:t>Polizei</a:t>
            </a:r>
            <a:r>
              <a:rPr lang="pl-PL" dirty="0">
                <a:effectLst/>
              </a:rPr>
              <a:t> </a:t>
            </a:r>
            <a:r>
              <a:rPr lang="pl-PL" dirty="0" err="1">
                <a:effectLst/>
              </a:rPr>
              <a:t>Gefängnis</a:t>
            </a:r>
            <a:r>
              <a:rPr lang="pl-PL" dirty="0">
                <a:effectLst/>
              </a:rPr>
              <a:t> Myslowitz (Tymczasowe Więzienie Policyjne w Mysłowicach). W pierwszych tygodniach po aresztowaniu przebywał w celi zwanej „jedynką”, o zaostrzonym rygorze. Potem został przeniesiony do łagodniejszej celi. </a:t>
            </a:r>
          </a:p>
        </p:txBody>
      </p:sp>
    </p:spTree>
    <p:extLst>
      <p:ext uri="{BB962C8B-B14F-4D97-AF65-F5344CB8AC3E}">
        <p14:creationId xmlns:p14="http://schemas.microsoft.com/office/powerpoint/2010/main" val="145391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70929" y="260648"/>
            <a:ext cx="7128792" cy="6186309"/>
          </a:xfrm>
          <a:prstGeom prst="rect">
            <a:avLst/>
          </a:prstGeom>
        </p:spPr>
        <p:txBody>
          <a:bodyPr wrap="square">
            <a:spAutoFit/>
          </a:bodyPr>
          <a:lstStyle/>
          <a:p>
            <a:r>
              <a:rPr lang="pl-PL" dirty="0"/>
              <a:t>	Z grypsów, jakie ów kleryk przesyłał do domu wyłania się obraz życia więziennego. W czasie licznych przesłuchań ks. Jan Macha poddawany był wyrafinowanym metodom upokorzenia: bicie tzw. „bykowcem” (bywało, że i 120 uderzeń), kopanie, drwiny z Boga i religii, z kapłaństwa. Ks. Jan Macha nie załamał się. Pocieszał kolegów, podtrzymywał ich na duchu, dużo się modlił, prosił Boga o przebaczenie oprawcom. Kolegów podtrzymywał na duchu kazaniami, które do nich wygłaszał oraz wspólnie odmawianą modlitwą różańcową. Ersatz-</a:t>
            </a:r>
            <a:r>
              <a:rPr lang="pl-PL" dirty="0" err="1"/>
              <a:t>Polizei</a:t>
            </a:r>
            <a:r>
              <a:rPr lang="pl-PL" dirty="0"/>
              <a:t> </a:t>
            </a:r>
            <a:r>
              <a:rPr lang="pl-PL" dirty="0" err="1"/>
              <a:t>Gefängnis</a:t>
            </a:r>
            <a:r>
              <a:rPr lang="pl-PL" dirty="0"/>
              <a:t> Myslowitz miało charakter śledczy i rozdzielczy. Więźniowie przebywali tu do 3 miesięcy. Do tego czasu bowiem administracja obozowa była zobowiązana zakończyć śledztwo i podjąć decyzję o dalszym losie obwinionych. Często kierowani byli do obozów koncentracyjnych. Policyjne Więzienie Zastępcze w Mysłowicach określane było przez więźniów „</a:t>
            </a:r>
            <a:r>
              <a:rPr lang="pl-PL" dirty="0" err="1"/>
              <a:t>przedpiekłem</a:t>
            </a:r>
            <a:r>
              <a:rPr lang="pl-PL" dirty="0"/>
              <a:t> Oświęcimia”, a ironicznie „</a:t>
            </a:r>
            <a:r>
              <a:rPr lang="pl-PL" dirty="0" err="1"/>
              <a:t>Rossengarten</a:t>
            </a:r>
            <a:r>
              <a:rPr lang="pl-PL" dirty="0"/>
              <a:t>”  (ogród róż).</a:t>
            </a:r>
            <a:br>
              <a:rPr lang="pl-PL" dirty="0"/>
            </a:br>
            <a:r>
              <a:rPr lang="pl-PL" dirty="0"/>
              <a:t>	13 listopada 1941 roku ks. Macha został przewieziony do więzienia w Mysłowicach. Miał prawo kontaktować się z rodziną listownie (raz w miesiącu). Tu również był męczony, zwłaszcza podczas odbywanych w nocy przesłuchań. Nie złamał się i nikogo nie wydał. Nieustannie dokuczał mu głód (pisał o tym w kilku listach). </a:t>
            </a:r>
          </a:p>
        </p:txBody>
      </p:sp>
    </p:spTree>
    <p:extLst>
      <p:ext uri="{BB962C8B-B14F-4D97-AF65-F5344CB8AC3E}">
        <p14:creationId xmlns:p14="http://schemas.microsoft.com/office/powerpoint/2010/main" val="2168462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72113" y="1268760"/>
            <a:ext cx="8496944" cy="4524315"/>
          </a:xfrm>
          <a:prstGeom prst="rect">
            <a:avLst/>
          </a:prstGeom>
        </p:spPr>
        <p:txBody>
          <a:bodyPr wrap="square">
            <a:spAutoFit/>
          </a:bodyPr>
          <a:lstStyle/>
          <a:p>
            <a:r>
              <a:rPr lang="pl-PL" dirty="0"/>
              <a:t>	Istnieje relacja ks. A. Gasza zasłyszana w Rudzie Śl., że kiedyś w więzieniu zbito go i wówczas napisał modlitwę, w której prosił Boga, by mu wolno było stanąć u wrót nieba razem ze swym prześladowcą. Kiedy to zobaczył pewien SS-</a:t>
            </a:r>
            <a:r>
              <a:rPr lang="pl-PL" dirty="0" err="1"/>
              <a:t>man</a:t>
            </a:r>
            <a:r>
              <a:rPr lang="pl-PL" dirty="0"/>
              <a:t> i przeczytał miał powiedzieć: „To jest święty albo idiota”. W listach do domu często prosił o modlitwę, gdyż z niej czerpał siłę do przetrwania: „Pierwsza prośba, którą do Was kieruję to modlitwa, druga modlitwa i trzecia – modlitwa”. Od dnia aresztowania rodzina ks. Machy podejmowała starania zmierzające do jego uwolnienia.</a:t>
            </a:r>
            <a:br>
              <a:rPr lang="pl-PL" dirty="0"/>
            </a:br>
            <a:r>
              <a:rPr lang="pl-PL" dirty="0"/>
              <a:t>	Po pewnym czasie otrzymał pozwolenie na posiadanie brewiarza. Było to dla niego wielką radością. Z nitek wyciągniętych w siennika zrobił sobie różaniec. Wobec współwięźniów pełnił posługę spowiednika. Podczas pobytu w mysłowickim obozie i więzieniu nie miał możliwości przyjmowania Komunii św.</a:t>
            </a:r>
            <a:br>
              <a:rPr lang="pl-PL" dirty="0"/>
            </a:br>
            <a:r>
              <a:rPr lang="pl-PL" dirty="0"/>
              <a:t>W marcu 1942 roku otrzymał akt oskarżenia. W liście do rodziny pisał: „Jestem oskarżony o to, że działając jako Polak, powagę i dobro niemieckiego narodu i Państwa poniżyłem i szkodziłem im, podejmując działanie, oderwania części do Państwa Niemieckiego należącego, co kwalifikuje się jako zdrada stanu”.</a:t>
            </a:r>
          </a:p>
        </p:txBody>
      </p:sp>
    </p:spTree>
    <p:extLst>
      <p:ext uri="{BB962C8B-B14F-4D97-AF65-F5344CB8AC3E}">
        <p14:creationId xmlns:p14="http://schemas.microsoft.com/office/powerpoint/2010/main" val="2206626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971600" y="1412776"/>
            <a:ext cx="7704856" cy="3970318"/>
          </a:xfrm>
          <a:prstGeom prst="rect">
            <a:avLst/>
          </a:prstGeom>
        </p:spPr>
        <p:txBody>
          <a:bodyPr wrap="square">
            <a:spAutoFit/>
          </a:bodyPr>
          <a:lstStyle/>
          <a:p>
            <a:r>
              <a:rPr lang="pl-PL" dirty="0"/>
              <a:t>	17 lipca 1942 rozpoczął się proces.</a:t>
            </a:r>
          </a:p>
          <a:p>
            <a:r>
              <a:rPr lang="pl-PL" dirty="0"/>
              <a:t>	Ks. J. Macha zarzucono to, że wspierał polskie rodziny i został oskarżony o zdradę stanu. Świadkami występującemu przeciwko oskarżonemu byli gestapowcy: </a:t>
            </a:r>
            <a:r>
              <a:rPr lang="pl-PL" dirty="0" err="1"/>
              <a:t>Baucz</a:t>
            </a:r>
            <a:r>
              <a:rPr lang="pl-PL" dirty="0"/>
              <a:t> i Gawlik. Adwokatowi odebrano prawo głosu, dlatego ks. Jan sam wygłosił półtoragodzinną mowę obronną. Uzasadniał swoją postawę tym, że jako kapłan czynił wszystko na wzór Jezusa. Przez cały dzień ks. Jan nie otrzymał nic do jedzenia i picia. Rodzina przez cały czas czuwała na korytarzu i nawet w czasie przerwy nie pozwolono im zbliżyć się do oskarżonego.</a:t>
            </a:r>
            <a:br>
              <a:rPr lang="pl-PL" dirty="0"/>
            </a:br>
            <a:r>
              <a:rPr lang="pl-PL" dirty="0"/>
              <a:t>	Wreszcie wieczorem wydano wyrok: kara śmierci przez ścięcie. Ks. Jan przyjął wyrok spokojnie. W brewiarzu przekazanym po śmierci ks. A. Gaszowi pozostawił kartkę napisaną własnoręcznie: „Macha Johann </a:t>
            </a:r>
            <a:r>
              <a:rPr lang="pl-PL" dirty="0" err="1"/>
              <a:t>zum</a:t>
            </a:r>
            <a:r>
              <a:rPr lang="pl-PL" dirty="0"/>
              <a:t> Tode </a:t>
            </a:r>
            <a:r>
              <a:rPr lang="pl-PL" dirty="0" err="1"/>
              <a:t>verurteilt</a:t>
            </a:r>
            <a:r>
              <a:rPr lang="pl-PL" dirty="0"/>
              <a:t> den 17 VII 42” oraz modlitwę do Chrystusa o miłość, w której napisał „Oddaję się Jemu z całą moją osobowością”.</a:t>
            </a:r>
          </a:p>
        </p:txBody>
      </p:sp>
    </p:spTree>
    <p:extLst>
      <p:ext uri="{BB962C8B-B14F-4D97-AF65-F5344CB8AC3E}">
        <p14:creationId xmlns:p14="http://schemas.microsoft.com/office/powerpoint/2010/main" val="1496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23528" y="620688"/>
            <a:ext cx="5148064" cy="2585323"/>
          </a:xfrm>
          <a:prstGeom prst="rect">
            <a:avLst/>
          </a:prstGeom>
        </p:spPr>
        <p:txBody>
          <a:bodyPr wrap="square">
            <a:spAutoFit/>
          </a:bodyPr>
          <a:lstStyle/>
          <a:p>
            <a:r>
              <a:rPr lang="pl-PL" dirty="0"/>
              <a:t>	Władze kościelne interweniowały w sprawie </a:t>
            </a:r>
            <a:r>
              <a:rPr lang="pl-PL" dirty="0" err="1"/>
              <a:t>uwolienia</a:t>
            </a:r>
            <a:r>
              <a:rPr lang="pl-PL" dirty="0"/>
              <a:t> Ks. Jana u Ministra Sprawiedliwości III Rzeszy, a także w Berlinie u bp. H. </a:t>
            </a:r>
            <a:r>
              <a:rPr lang="pl-PL" dirty="0" err="1"/>
              <a:t>Wienkena</a:t>
            </a:r>
            <a:r>
              <a:rPr lang="pl-PL" dirty="0"/>
              <a:t>., który informuje , że w sprawie Machy i </a:t>
            </a:r>
            <a:r>
              <a:rPr lang="pl-PL" dirty="0" err="1"/>
              <a:t>Gürtlera</a:t>
            </a:r>
            <a:r>
              <a:rPr lang="pl-PL" dirty="0"/>
              <a:t> zgłosił się do Ministerstwa do Spraw Kościelnych III Rzeszy, ale odesłano go z kwitkiem twierdząc, że sprawy dotyczące Górnego Śląska rozpatrywane są przez Ministerstwo Sprawiedliwości.</a:t>
            </a:r>
          </a:p>
        </p:txBody>
      </p:sp>
      <p:sp>
        <p:nvSpPr>
          <p:cNvPr id="4" name="Prostokąt 3"/>
          <p:cNvSpPr/>
          <p:nvPr/>
        </p:nvSpPr>
        <p:spPr>
          <a:xfrm>
            <a:off x="3635896" y="3424305"/>
            <a:ext cx="4572000" cy="2862322"/>
          </a:xfrm>
          <a:prstGeom prst="rect">
            <a:avLst/>
          </a:prstGeom>
        </p:spPr>
        <p:txBody>
          <a:bodyPr>
            <a:spAutoFit/>
          </a:bodyPr>
          <a:lstStyle/>
          <a:p>
            <a:r>
              <a:rPr lang="pl-PL" dirty="0"/>
              <a:t>Również rodzina ks. Jana Machy czyniła starania o ponowne rozpatrzenie sprawy i zamianę kary. Jego matka Anna udała się z adwokatami do Berlina, by u samego </a:t>
            </a:r>
            <a:r>
              <a:rPr lang="pl-PL" dirty="0" err="1"/>
              <a:t>Führera</a:t>
            </a:r>
            <a:r>
              <a:rPr lang="pl-PL" dirty="0"/>
              <a:t> prosić o łaskę dla syna. Z korespondencji między centralą NSDAP a komórką tej partii na Śląsku wynika, że Anna Macha złożyła wniosek o ułaskawienie syna 13 sierpnia 1942 roku. Także bez rezultatu.</a:t>
            </a:r>
          </a:p>
        </p:txBody>
      </p:sp>
    </p:spTree>
    <p:extLst>
      <p:ext uri="{BB962C8B-B14F-4D97-AF65-F5344CB8AC3E}">
        <p14:creationId xmlns:p14="http://schemas.microsoft.com/office/powerpoint/2010/main" val="912555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43608" y="980728"/>
            <a:ext cx="4572000" cy="2585323"/>
          </a:xfrm>
          <a:prstGeom prst="rect">
            <a:avLst/>
          </a:prstGeom>
        </p:spPr>
        <p:txBody>
          <a:bodyPr>
            <a:spAutoFit/>
          </a:bodyPr>
          <a:lstStyle/>
          <a:p>
            <a:r>
              <a:rPr lang="pl-PL" dirty="0"/>
              <a:t>	Oczekując na wykonanie kary śmierci ks. Jan pisał listy do rodziny, w których często prosił o modlitwę za siebie. Spotykał się także z bliskimi podczas widzeń. Ks. Jan nie tracił nadziei na uwolnienie i często pocieszał swoich bliskich załamanych sytuacją. Siłę czerpał z modlitwy, zwłaszcza modlitwy brewiarzowej.</a:t>
            </a:r>
          </a:p>
        </p:txBody>
      </p:sp>
      <p:sp>
        <p:nvSpPr>
          <p:cNvPr id="3" name="Prostokąt 2"/>
          <p:cNvSpPr/>
          <p:nvPr/>
        </p:nvSpPr>
        <p:spPr>
          <a:xfrm>
            <a:off x="3059832" y="4149080"/>
            <a:ext cx="4572000" cy="923330"/>
          </a:xfrm>
          <a:prstGeom prst="rect">
            <a:avLst/>
          </a:prstGeom>
        </p:spPr>
        <p:txBody>
          <a:bodyPr>
            <a:spAutoFit/>
          </a:bodyPr>
          <a:lstStyle/>
          <a:p>
            <a:r>
              <a:rPr lang="pl-PL" dirty="0"/>
              <a:t>	Ks. Jan jak tylko mógł pełnił posługę kapłańską wobec współwięźniów. Do końca głosił Słowo Boże.</a:t>
            </a:r>
          </a:p>
        </p:txBody>
      </p:sp>
    </p:spTree>
    <p:extLst>
      <p:ext uri="{BB962C8B-B14F-4D97-AF65-F5344CB8AC3E}">
        <p14:creationId xmlns:p14="http://schemas.microsoft.com/office/powerpoint/2010/main" val="142689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Dzieciństwo i młodość </a:t>
            </a:r>
          </a:p>
        </p:txBody>
      </p:sp>
      <p:sp>
        <p:nvSpPr>
          <p:cNvPr id="3" name="Symbol zastępczy zawartości 2"/>
          <p:cNvSpPr>
            <a:spLocks noGrp="1"/>
          </p:cNvSpPr>
          <p:nvPr>
            <p:ph idx="1"/>
          </p:nvPr>
        </p:nvSpPr>
        <p:spPr/>
        <p:txBody>
          <a:bodyPr>
            <a:normAutofit fontScale="92500" lnSpcReduction="10000"/>
          </a:bodyPr>
          <a:lstStyle/>
          <a:p>
            <a:r>
              <a:rPr lang="pl-PL" dirty="0"/>
              <a:t>Przyszedł na świat w Chorzowie Starym 18 stycznia 1914r. w robotniczo- chłopskiej rodzinie, która kultywowała śląskie tradycje, zwyczaje i religijność. </a:t>
            </a:r>
          </a:p>
          <a:p>
            <a:r>
              <a:rPr lang="pl-PL" dirty="0"/>
              <a:t>Na Jana od małego wołano </a:t>
            </a:r>
            <a:r>
              <a:rPr lang="pl-PL" dirty="0" err="1"/>
              <a:t>Hanik</a:t>
            </a:r>
            <a:r>
              <a:rPr lang="pl-PL" dirty="0"/>
              <a:t> (zdrobnienie od Hanys).</a:t>
            </a:r>
          </a:p>
          <a:p>
            <a:r>
              <a:rPr lang="pl-PL" dirty="0"/>
              <a:t>Od 1921 roku Jan uczył się w szkole ludowej w Chorzowie, a po ukończeniu czterech klas został przyjęty do Państwowego Gimnazjum Klasycznego w Królewskiej Hucie. Jako gimnazjalista, 16 czerwca 1925 roku, otrzymał sakrament bierzmowania. Udzielił mu go w kościele św. Jadwigi w Chorzowie administrator apostolski na Górnym Śląsku ks. August Hlond. Przyjął imię Stanisław.</a:t>
            </a:r>
          </a:p>
          <a:p>
            <a:endParaRPr lang="pl-PL" dirty="0"/>
          </a:p>
        </p:txBody>
      </p:sp>
    </p:spTree>
    <p:extLst>
      <p:ext uri="{BB962C8B-B14F-4D97-AF65-F5344CB8AC3E}">
        <p14:creationId xmlns:p14="http://schemas.microsoft.com/office/powerpoint/2010/main" val="2217938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188640"/>
            <a:ext cx="7848872" cy="6186309"/>
          </a:xfrm>
          <a:prstGeom prst="rect">
            <a:avLst/>
          </a:prstGeom>
        </p:spPr>
        <p:txBody>
          <a:bodyPr wrap="square">
            <a:spAutoFit/>
          </a:bodyPr>
          <a:lstStyle/>
          <a:p>
            <a:r>
              <a:rPr lang="pl-PL" dirty="0"/>
              <a:t>	2 grudnia 1942 r. ks. Jan Macha został poinformowany o tym, że wyrok zostanie wykonany najbliższej nocy. O godz. 20.00 do celi skazańców przyszedł kapelan więzienny ks. Joachim Besler. Zapisał wspomnienia z tego dnia: Ks. Jan Macha przystąpił do spowiedzi św., napisał list pożegnalny do rodziny i przekazał kapelanowi dyspozycje dotyczące jego rzeczy osobistych. Do końca zachował spokój. W liście dziękował bliskim za wszystko, prosił o przebaczenie i polecał się Miłosierdziu Bożemu. Przed śmiercią odmówił brewiarz i włożył do niego kartkę z napisaną własnoręcznie tym razem po polsku notatką: „Ks. Jan Macha stracony 2 XII 1942”. Brewiarz wraz z kielichem, który otrzymał na prymicje polecił przekazać przyjacielowi, ks. Antoniemu Gaszowi. Prosił rodziców, by pozdrowili ks. proboszcza i przyjaciół oraz by nie zapomnieli o modlitwie za niego. Ks. Jan miał świadomość tego, że władze okupacyjne nie wyrażą zgody na pochówek, dlatego prosił: „Pogrzebu mieć nie mogę, ale urządźcie mi na cmentarzu cichy zakątek, żeby od czasu do czasu ktoś o mnie wspomniał i zmówił za mnie ‘Ojcze nasz’!” Kapelan więzienny zanotował dyspozycje ks. Jana: „Prosił o przebaczenie Biskupa, kapłanów, Generalnego Wikariusza. Dziękuje za wszystko Skrzypczykowi, Kuczerze – Koźlikowi podziękowanie za pociechę. Prosi o modlitwę w brewiarzu i o pamięć. Umiera spokojnie i wesoło”.</a:t>
            </a:r>
            <a:br>
              <a:rPr lang="pl-PL" dirty="0"/>
            </a:br>
            <a:r>
              <a:rPr lang="pl-PL" dirty="0"/>
              <a:t>	Egzekucja odbyła się krótko po północy, czyli już 3 XII 1942 roku. Właśnie rozpoczął się pierwszy czwartek miesiąca – dzień kapłański.</a:t>
            </a:r>
          </a:p>
        </p:txBody>
      </p:sp>
    </p:spTree>
    <p:extLst>
      <p:ext uri="{BB962C8B-B14F-4D97-AF65-F5344CB8AC3E}">
        <p14:creationId xmlns:p14="http://schemas.microsoft.com/office/powerpoint/2010/main" val="28723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7584" y="1484784"/>
            <a:ext cx="7632848" cy="3416320"/>
          </a:xfrm>
          <a:prstGeom prst="rect">
            <a:avLst/>
          </a:prstGeom>
        </p:spPr>
        <p:txBody>
          <a:bodyPr wrap="square">
            <a:spAutoFit/>
          </a:bodyPr>
          <a:lstStyle/>
          <a:p>
            <a:r>
              <a:rPr lang="pl-PL" dirty="0"/>
              <a:t>Jego ciało zostało wywiezione w nieznanym kierunku. Sądzi się, na podstawie relacji kapelana więziennego, że ciała skazańców palono w krematorium w Auschwitz.</a:t>
            </a:r>
            <a:br>
              <a:rPr lang="pl-PL" dirty="0"/>
            </a:br>
            <a:r>
              <a:rPr lang="pl-PL" dirty="0"/>
              <a:t>Rodzina dowiedziała się o śmierci </a:t>
            </a:r>
            <a:r>
              <a:rPr lang="pl-PL" dirty="0" err="1"/>
              <a:t>Hanika</a:t>
            </a:r>
            <a:r>
              <a:rPr lang="pl-PL" dirty="0"/>
              <a:t> następnego dnia. To było w pierwszy piątek miesiąca: „Po południu była godzina święta, poszłyśmy z Mamą, ludzie jak się dowiedzieli zamiast śpiewać, to był jeden szloch w kościele” – zapisała we wspomnieniach Róża Trojan, siostra ks. Jana.</a:t>
            </a:r>
            <a:br>
              <a:rPr lang="pl-PL" dirty="0"/>
            </a:br>
            <a:r>
              <a:rPr lang="pl-PL" dirty="0"/>
              <a:t>7 grudnia rodzinie został wydany akt zgonu, a w więzieniu otrzymali przedmioty należące do ks. Jana. Z powodu zakazu wydanego przez władze niemieckie w rodzinnej parafii ks. Machy 10 grudnia odprawiono tylko cichą Mszę św. za zamordowanego, ale pomimo tego „(…) kościół był tak pełny, że nawet w niedzielę na sumie tyle nie było”.</a:t>
            </a:r>
          </a:p>
        </p:txBody>
      </p:sp>
    </p:spTree>
    <p:extLst>
      <p:ext uri="{BB962C8B-B14F-4D97-AF65-F5344CB8AC3E}">
        <p14:creationId xmlns:p14="http://schemas.microsoft.com/office/powerpoint/2010/main" val="2873097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2402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2035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869160"/>
            <a:ext cx="8229600" cy="1600200"/>
          </a:xfrm>
        </p:spPr>
        <p:txBody>
          <a:bodyPr/>
          <a:lstStyle/>
          <a:p>
            <a:pPr algn="l"/>
            <a:r>
              <a:rPr lang="pl-PL" dirty="0"/>
              <a:t>Napisz czego możemy nauczyć się od </a:t>
            </a:r>
            <a:r>
              <a:rPr lang="pl-PL"/>
              <a:t>księdza Machy</a:t>
            </a:r>
            <a:br>
              <a:rPr lang="pl-PL" dirty="0"/>
            </a:br>
            <a:r>
              <a:rPr lang="pl-PL" dirty="0"/>
              <a:t>1.</a:t>
            </a:r>
            <a:br>
              <a:rPr lang="pl-PL" dirty="0"/>
            </a:br>
            <a:r>
              <a:rPr lang="pl-PL" dirty="0"/>
              <a:t>2.</a:t>
            </a:r>
            <a:br>
              <a:rPr lang="pl-PL" dirty="0"/>
            </a:br>
            <a:r>
              <a:rPr lang="pl-PL" dirty="0"/>
              <a:t>3.</a:t>
            </a:r>
            <a:br>
              <a:rPr lang="pl-PL" dirty="0"/>
            </a:br>
            <a:r>
              <a:rPr lang="pl-PL" dirty="0"/>
              <a:t>4.</a:t>
            </a:r>
            <a:br>
              <a:rPr lang="pl-PL" dirty="0"/>
            </a:br>
            <a:r>
              <a:rPr lang="pl-PL" dirty="0"/>
              <a:t>5.</a:t>
            </a:r>
          </a:p>
        </p:txBody>
      </p:sp>
    </p:spTree>
    <p:extLst>
      <p:ext uri="{BB962C8B-B14F-4D97-AF65-F5344CB8AC3E}">
        <p14:creationId xmlns:p14="http://schemas.microsoft.com/office/powerpoint/2010/main" val="2363480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beatyfikacyjny </a:t>
            </a:r>
          </a:p>
        </p:txBody>
      </p:sp>
      <p:sp>
        <p:nvSpPr>
          <p:cNvPr id="3" name="Prostokąt 2"/>
          <p:cNvSpPr/>
          <p:nvPr/>
        </p:nvSpPr>
        <p:spPr>
          <a:xfrm>
            <a:off x="827584" y="1700808"/>
            <a:ext cx="4572000" cy="923330"/>
          </a:xfrm>
          <a:prstGeom prst="rect">
            <a:avLst/>
          </a:prstGeom>
        </p:spPr>
        <p:txBody>
          <a:bodyPr>
            <a:spAutoFit/>
          </a:bodyPr>
          <a:lstStyle/>
          <a:p>
            <a:r>
              <a:rPr lang="pl-PL" b="1" dirty="0"/>
              <a:t>Grudzień 2012</a:t>
            </a:r>
          </a:p>
          <a:p>
            <a:r>
              <a:rPr lang="pl-PL" dirty="0"/>
              <a:t>początek starań o rozpoczęcie procesu beatyfikacyjnego</a:t>
            </a:r>
          </a:p>
        </p:txBody>
      </p:sp>
      <p:sp>
        <p:nvSpPr>
          <p:cNvPr id="4" name="Prostokąt 3"/>
          <p:cNvSpPr/>
          <p:nvPr/>
        </p:nvSpPr>
        <p:spPr>
          <a:xfrm>
            <a:off x="3419872" y="2492896"/>
            <a:ext cx="4572000" cy="923330"/>
          </a:xfrm>
          <a:prstGeom prst="rect">
            <a:avLst/>
          </a:prstGeom>
        </p:spPr>
        <p:txBody>
          <a:bodyPr>
            <a:spAutoFit/>
          </a:bodyPr>
          <a:lstStyle/>
          <a:p>
            <a:r>
              <a:rPr lang="pl-PL" b="1" dirty="0"/>
              <a:t>24 XI 2013</a:t>
            </a:r>
            <a:br>
              <a:rPr lang="pl-PL" dirty="0"/>
            </a:br>
            <a:r>
              <a:rPr lang="pl-PL" dirty="0"/>
              <a:t>rozpoczęcie diecezjalnego etapu procesu beatyfikacyjnego.</a:t>
            </a:r>
          </a:p>
        </p:txBody>
      </p:sp>
      <p:sp>
        <p:nvSpPr>
          <p:cNvPr id="5" name="Prostokąt 4"/>
          <p:cNvSpPr/>
          <p:nvPr/>
        </p:nvSpPr>
        <p:spPr>
          <a:xfrm>
            <a:off x="611560" y="4271170"/>
            <a:ext cx="4572000" cy="1754326"/>
          </a:xfrm>
          <a:prstGeom prst="rect">
            <a:avLst/>
          </a:prstGeom>
        </p:spPr>
        <p:txBody>
          <a:bodyPr>
            <a:spAutoFit/>
          </a:bodyPr>
          <a:lstStyle/>
          <a:p>
            <a:r>
              <a:rPr lang="pl-PL" b="1" dirty="0"/>
              <a:t>28 XI 2019</a:t>
            </a:r>
          </a:p>
          <a:p>
            <a:r>
              <a:rPr lang="pl-PL" dirty="0"/>
              <a:t>Podczas audiencji udzielonej prefektowi Kongregacji ds. Świętych. kard. Angelo </a:t>
            </a:r>
            <a:r>
              <a:rPr lang="pl-PL" dirty="0" err="1"/>
              <a:t>Becciu</a:t>
            </a:r>
            <a:r>
              <a:rPr lang="pl-PL" dirty="0"/>
              <a:t>, papież Franciszek zatwierdził dekret o męczeństwie Sługi Bożego ks. Jana Machy.</a:t>
            </a:r>
          </a:p>
        </p:txBody>
      </p:sp>
    </p:spTree>
    <p:extLst>
      <p:ext uri="{BB962C8B-B14F-4D97-AF65-F5344CB8AC3E}">
        <p14:creationId xmlns:p14="http://schemas.microsoft.com/office/powerpoint/2010/main" val="1244908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80928"/>
            <a:ext cx="8229600" cy="1600200"/>
          </a:xfrm>
        </p:spPr>
        <p:txBody>
          <a:bodyPr/>
          <a:lstStyle/>
          <a:p>
            <a:r>
              <a:rPr lang="pl-PL" dirty="0"/>
              <a:t>17 października 2020 </a:t>
            </a:r>
            <a:br>
              <a:rPr lang="pl-PL" dirty="0"/>
            </a:br>
            <a:r>
              <a:rPr lang="pl-PL" dirty="0"/>
              <a:t>data planowanej beatyfikacji</a:t>
            </a:r>
          </a:p>
        </p:txBody>
      </p:sp>
    </p:spTree>
    <p:extLst>
      <p:ext uri="{BB962C8B-B14F-4D97-AF65-F5344CB8AC3E}">
        <p14:creationId xmlns:p14="http://schemas.microsoft.com/office/powerpoint/2010/main" val="2058914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3000" b="-1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1238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1443841"/>
            <a:ext cx="8064896" cy="4801314"/>
          </a:xfrm>
          <a:prstGeom prst="rect">
            <a:avLst/>
          </a:prstGeom>
        </p:spPr>
        <p:txBody>
          <a:bodyPr wrap="square">
            <a:spAutoFit/>
          </a:bodyPr>
          <a:lstStyle/>
          <a:p>
            <a:r>
              <a:rPr lang="pl-PL" dirty="0"/>
              <a:t>Od czasów młodości był niezwykle aktywny. W szkole angażował się w prace kółek: literackiego, historycznego i sportowego. W parafii należał do Stowarzyszenia Młodzieży Polskiej i Żywego Różańca. Chętnie udzielał się w prowadzeniu pogadanek religijnych, brał udział w amatorskich przedstawieniach teatralnych, reprezentował stowarzyszenie na zawodach sportowych.</a:t>
            </a:r>
            <a:br>
              <a:rPr lang="pl-PL" dirty="0"/>
            </a:br>
            <a:r>
              <a:rPr lang="pl-PL" dirty="0"/>
              <a:t>Była szkoła, była parafia. Był i klub sportowy „Chorzów”, popularne „Azoty”, gdzie trenował piłkę ręczną. Wraz z drużyną szczypiornistów kilkakrotnie sięgał po tytuł mistrza Śląska, a w 1932 i 1933 roku po tytuł wicemistrza Polski. </a:t>
            </a:r>
          </a:p>
          <a:p>
            <a:endParaRPr lang="pl-PL"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35804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86000" y="2274838"/>
            <a:ext cx="4572000" cy="2308324"/>
          </a:xfrm>
          <a:prstGeom prst="rect">
            <a:avLst/>
          </a:prstGeom>
        </p:spPr>
        <p:txBody>
          <a:bodyPr>
            <a:spAutoFit/>
          </a:bodyPr>
          <a:lstStyle/>
          <a:p>
            <a:r>
              <a:rPr lang="pl-PL" dirty="0"/>
              <a:t>Od razu po maturze zamierzał wstąpić do seminarium. Diecezja katowicka miała swój dom formacji kandydatów do stanu duchownego w Krakowie. Niestety ze względu na zbyt dużą ilość zgłoszeń jego podanie zostało odrzucone. Była to dla niego bolesna próba, tym bardziej, że dwaj jego szkolni koledzy zostali przyjęci.</a:t>
            </a:r>
          </a:p>
        </p:txBody>
      </p:sp>
    </p:spTree>
    <p:extLst>
      <p:ext uri="{BB962C8B-B14F-4D97-AF65-F5344CB8AC3E}">
        <p14:creationId xmlns:p14="http://schemas.microsoft.com/office/powerpoint/2010/main" val="205928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404664"/>
            <a:ext cx="4572000" cy="1477328"/>
          </a:xfrm>
          <a:prstGeom prst="rect">
            <a:avLst/>
          </a:prstGeom>
        </p:spPr>
        <p:txBody>
          <a:bodyPr>
            <a:spAutoFit/>
          </a:bodyPr>
          <a:lstStyle/>
          <a:p>
            <a:br>
              <a:rPr lang="pl-PL" b="1" dirty="0"/>
            </a:br>
            <a:r>
              <a:rPr lang="pl-PL" b="1" dirty="0"/>
              <a:t>Święcenia kapłańskie otrzymał 25 czerwca 1939 roku z rąk biskupa Stanisława Adamskiego w kościele św. Apostołów Piotra i Pawła w Katowicach</a:t>
            </a:r>
            <a:endParaRPr lang="pl-PL" dirty="0"/>
          </a:p>
        </p:txBody>
      </p:sp>
      <p:sp>
        <p:nvSpPr>
          <p:cNvPr id="3" name="Prostokąt 2"/>
          <p:cNvSpPr/>
          <p:nvPr/>
        </p:nvSpPr>
        <p:spPr>
          <a:xfrm>
            <a:off x="3779912" y="2204864"/>
            <a:ext cx="4572000" cy="4247317"/>
          </a:xfrm>
          <a:prstGeom prst="rect">
            <a:avLst/>
          </a:prstGeom>
        </p:spPr>
        <p:txBody>
          <a:bodyPr>
            <a:spAutoFit/>
          </a:bodyPr>
          <a:lstStyle/>
          <a:p>
            <a:r>
              <a:rPr lang="pl-PL" i="1" dirty="0"/>
              <a:t>Dwa dni później, we wtorek 27 czerwca, ks. Jan Macha odprawił mszę św. prymicyjną w swoim kościele parafialnym pw. św. Marii Magdaleny w Chorzowie Starym. Według wspomnień Róży Trojan, siostry ks. Jana w dniu prymicji miała miejsce następująca sytuacja: „Jak zebrali się koledzy w </a:t>
            </a:r>
            <a:r>
              <a:rPr lang="pl-PL" i="1" dirty="0" err="1"/>
              <a:t>jadalce</a:t>
            </a:r>
            <a:r>
              <a:rPr lang="pl-PL" i="1" dirty="0"/>
              <a:t>, gdzie na stole leżały ubrania liturgiczne do mszy, </a:t>
            </a:r>
            <a:r>
              <a:rPr lang="pl-PL" i="1" dirty="0" err="1"/>
              <a:t>Hanik</a:t>
            </a:r>
            <a:r>
              <a:rPr lang="pl-PL" i="1" dirty="0"/>
              <a:t> chodził po pokoju. Koledzy pytali go nad czym tak myślisz </a:t>
            </a:r>
            <a:r>
              <a:rPr lang="pl-PL" i="1" dirty="0" err="1"/>
              <a:t>Hanik</a:t>
            </a:r>
            <a:r>
              <a:rPr lang="pl-PL" i="1" dirty="0"/>
              <a:t>. On odpowiedział: »Dziś jest dla mnie taki dzień, że trzeba o wszystkim pomyśleć. Myślę o śmierci. Wiecie, co Wam powiem, że ja naturalną śmiercią nie umrę«. »Co Ty mówisz?«. »Tak, zobaczycie, ani od kuli, ani od powieszenia, zobaczycie«”.</a:t>
            </a:r>
            <a:endParaRPr lang="pl-PL" dirty="0"/>
          </a:p>
        </p:txBody>
      </p:sp>
    </p:spTree>
    <p:extLst>
      <p:ext uri="{BB962C8B-B14F-4D97-AF65-F5344CB8AC3E}">
        <p14:creationId xmlns:p14="http://schemas.microsoft.com/office/powerpoint/2010/main" val="182992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86000" y="2413338"/>
            <a:ext cx="4572000" cy="2031325"/>
          </a:xfrm>
          <a:prstGeom prst="rect">
            <a:avLst/>
          </a:prstGeom>
        </p:spPr>
        <p:txBody>
          <a:bodyPr>
            <a:spAutoFit/>
          </a:bodyPr>
          <a:lstStyle/>
          <a:p>
            <a:r>
              <a:rPr lang="pl-PL" dirty="0"/>
              <a:t>Na obrazku prymicyjnym </a:t>
            </a:r>
            <a:r>
              <a:rPr lang="pl-PL" dirty="0" err="1"/>
              <a:t>neoprezbiter</a:t>
            </a:r>
            <a:r>
              <a:rPr lang="pl-PL" dirty="0"/>
              <a:t> wypisał zawołanie św. Tomasza: „Pan mój i Bóg mój”. Pracę kapłańską rozpoczął od zastępstwa wakacyjnego w rodzinnej parafii. Od początku września 1939 roku był wikariuszem w parafii św. Józefa w Rudzie.</a:t>
            </a:r>
          </a:p>
        </p:txBody>
      </p:sp>
    </p:spTree>
    <p:extLst>
      <p:ext uri="{BB962C8B-B14F-4D97-AF65-F5344CB8AC3E}">
        <p14:creationId xmlns:p14="http://schemas.microsoft.com/office/powerpoint/2010/main" val="25208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22615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3933056"/>
            <a:ext cx="8229600" cy="1600200"/>
          </a:xfrm>
        </p:spPr>
        <p:txBody>
          <a:bodyPr/>
          <a:lstStyle/>
          <a:p>
            <a:r>
              <a:rPr lang="pl-PL" dirty="0"/>
              <a:t>Wypisz w zeszycie najważniejsze fakty z życia ks. Jana Machy do momentu przyjęcia święceń kapłańskich</a:t>
            </a:r>
          </a:p>
        </p:txBody>
      </p:sp>
    </p:spTree>
    <p:extLst>
      <p:ext uri="{BB962C8B-B14F-4D97-AF65-F5344CB8AC3E}">
        <p14:creationId xmlns:p14="http://schemas.microsoft.com/office/powerpoint/2010/main" val="272152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161</TotalTime>
  <Words>2347</Words>
  <Application>Microsoft Macintosh PowerPoint</Application>
  <PresentationFormat>Pokaz na ekranie (4:3)</PresentationFormat>
  <Paragraphs>41</Paragraphs>
  <Slides>26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26</vt:i4>
      </vt:variant>
    </vt:vector>
  </HeadingPairs>
  <TitlesOfParts>
    <vt:vector size="31" baseType="lpstr">
      <vt:lpstr>Arial</vt:lpstr>
      <vt:lpstr>Century Gothic</vt:lpstr>
      <vt:lpstr>Courier New</vt:lpstr>
      <vt:lpstr>Palatino Linotype</vt:lpstr>
      <vt:lpstr>Kierownictwo</vt:lpstr>
      <vt:lpstr>Droga do świętości Sługa Boży ks. Jan Macha</vt:lpstr>
      <vt:lpstr>Dzieciństwo i młodość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Wypisz w zeszycie najważniejsze fakty z życia ks. Jana Machy do momentu przyjęcia święceń kapłańskich</vt:lpstr>
      <vt:lpstr>Prezentacja programu PowerPoint</vt:lpstr>
      <vt:lpstr>Prezentacja programu PowerPoint</vt:lpstr>
      <vt:lpstr>Prezentacja programu PowerPoint</vt:lpstr>
      <vt:lpstr>Napisz 5 określeń, które scharakteryzują duszpasterską działalność ks. Jana Machy.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Napisz czego możemy nauczyć się od księdza Machy 1. 2. 3. 4. 5.</vt:lpstr>
      <vt:lpstr>Proces beatyfikacyjny </vt:lpstr>
      <vt:lpstr>17 października 2020  data planowanej beatyfikacji</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Droga do świętości</dc:title>
  <dc:creator>fiona</dc:creator>
  <cp:lastModifiedBy>Robert Kaczmarek</cp:lastModifiedBy>
  <cp:revision>15</cp:revision>
  <dcterms:created xsi:type="dcterms:W3CDTF">2020-05-31T17:07:28Z</dcterms:created>
  <dcterms:modified xsi:type="dcterms:W3CDTF">2020-06-08T14:48:15Z</dcterms:modified>
</cp:coreProperties>
</file>